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7"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3" autoAdjust="0"/>
    <p:restoredTop sz="94660"/>
  </p:normalViewPr>
  <p:slideViewPr>
    <p:cSldViewPr snapToGrid="0">
      <p:cViewPr varScale="1">
        <p:scale>
          <a:sx n="69" d="100"/>
          <a:sy n="69" d="100"/>
        </p:scale>
        <p:origin x="60" y="4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537BBDBD-EA4D-4F22-912F-63C45EC726CF}" type="datetimeFigureOut">
              <a:rPr lang="en-US" smtClean="0"/>
              <a:t>4/10/2021</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A9F1D5D5-E82A-4C12-BA9E-982DDE4EC3BD}" type="slidenum">
              <a:rPr lang="en-US" smtClean="0"/>
              <a:t>‹#›</a:t>
            </a:fld>
            <a:endParaRPr lang="en-US"/>
          </a:p>
        </p:txBody>
      </p:sp>
    </p:spTree>
    <p:extLst>
      <p:ext uri="{BB962C8B-B14F-4D97-AF65-F5344CB8AC3E}">
        <p14:creationId xmlns:p14="http://schemas.microsoft.com/office/powerpoint/2010/main" val="49511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37BBDBD-EA4D-4F22-912F-63C45EC726CF}" type="datetimeFigureOut">
              <a:rPr lang="en-US" smtClean="0"/>
              <a:t>4/10/2021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F1D5D5-E82A-4C12-BA9E-982DDE4EC3BD}" type="slidenum">
              <a:rPr lang="en-US" smtClean="0"/>
              <a:t>‹#›</a:t>
            </a:fld>
            <a:endParaRPr lang="en-US"/>
          </a:p>
        </p:txBody>
      </p:sp>
    </p:spTree>
    <p:extLst>
      <p:ext uri="{BB962C8B-B14F-4D97-AF65-F5344CB8AC3E}">
        <p14:creationId xmlns:p14="http://schemas.microsoft.com/office/powerpoint/2010/main" val="3646994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537BBDBD-EA4D-4F22-912F-63C45EC726CF}" type="datetimeFigureOut">
              <a:rPr lang="en-US" smtClean="0"/>
              <a:t>4/10/2021</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A9F1D5D5-E82A-4C12-BA9E-982DDE4EC3BD}" type="slidenum">
              <a:rPr lang="en-US" smtClean="0"/>
              <a:t>‹#›</a:t>
            </a:fld>
            <a:endParaRPr lang="en-US"/>
          </a:p>
        </p:txBody>
      </p:sp>
    </p:spTree>
    <p:extLst>
      <p:ext uri="{BB962C8B-B14F-4D97-AF65-F5344CB8AC3E}">
        <p14:creationId xmlns:p14="http://schemas.microsoft.com/office/powerpoint/2010/main" val="15811093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537BBDBD-EA4D-4F22-912F-63C45EC726CF}" type="datetimeFigureOut">
              <a:rPr lang="en-US" smtClean="0"/>
              <a:t>4/10/2021</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A9F1D5D5-E82A-4C12-BA9E-982DDE4EC3BD}"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2966910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537BBDBD-EA4D-4F22-912F-63C45EC726CF}" type="datetimeFigureOut">
              <a:rPr lang="en-US" smtClean="0"/>
              <a:t>4/10/2021</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A9F1D5D5-E82A-4C12-BA9E-982DDE4EC3BD}" type="slidenum">
              <a:rPr lang="en-US" smtClean="0"/>
              <a:t>‹#›</a:t>
            </a:fld>
            <a:endParaRPr lang="en-US"/>
          </a:p>
        </p:txBody>
      </p:sp>
    </p:spTree>
    <p:extLst>
      <p:ext uri="{BB962C8B-B14F-4D97-AF65-F5344CB8AC3E}">
        <p14:creationId xmlns:p14="http://schemas.microsoft.com/office/powerpoint/2010/main" val="7498401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537BBDBD-EA4D-4F22-912F-63C45EC726CF}" type="datetimeFigureOut">
              <a:rPr lang="en-US" smtClean="0"/>
              <a:t>4/10/2021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F1D5D5-E82A-4C12-BA9E-982DDE4EC3BD}" type="slidenum">
              <a:rPr lang="en-US" smtClean="0"/>
              <a:t>‹#›</a:t>
            </a:fld>
            <a:endParaRPr lang="en-US"/>
          </a:p>
        </p:txBody>
      </p:sp>
    </p:spTree>
    <p:extLst>
      <p:ext uri="{BB962C8B-B14F-4D97-AF65-F5344CB8AC3E}">
        <p14:creationId xmlns:p14="http://schemas.microsoft.com/office/powerpoint/2010/main" val="20418295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537BBDBD-EA4D-4F22-912F-63C45EC726CF}" type="datetimeFigureOut">
              <a:rPr lang="en-US" smtClean="0"/>
              <a:t>4/10/2021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F1D5D5-E82A-4C12-BA9E-982DDE4EC3BD}" type="slidenum">
              <a:rPr lang="en-US" smtClean="0"/>
              <a:t>‹#›</a:t>
            </a:fld>
            <a:endParaRPr lang="en-US"/>
          </a:p>
        </p:txBody>
      </p:sp>
    </p:spTree>
    <p:extLst>
      <p:ext uri="{BB962C8B-B14F-4D97-AF65-F5344CB8AC3E}">
        <p14:creationId xmlns:p14="http://schemas.microsoft.com/office/powerpoint/2010/main" val="15980840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7BBDBD-EA4D-4F22-912F-63C45EC726CF}" type="datetimeFigureOut">
              <a:rPr lang="en-US" smtClean="0"/>
              <a:t>4/10/2021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F1D5D5-E82A-4C12-BA9E-982DDE4EC3BD}" type="slidenum">
              <a:rPr lang="en-US" smtClean="0"/>
              <a:t>‹#›</a:t>
            </a:fld>
            <a:endParaRPr lang="en-US"/>
          </a:p>
        </p:txBody>
      </p:sp>
    </p:spTree>
    <p:extLst>
      <p:ext uri="{BB962C8B-B14F-4D97-AF65-F5344CB8AC3E}">
        <p14:creationId xmlns:p14="http://schemas.microsoft.com/office/powerpoint/2010/main" val="4137963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537BBDBD-EA4D-4F22-912F-63C45EC726CF}" type="datetimeFigureOut">
              <a:rPr lang="en-US" smtClean="0"/>
              <a:t>4/10/2021</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A9F1D5D5-E82A-4C12-BA9E-982DDE4EC3BD}" type="slidenum">
              <a:rPr lang="en-US" smtClean="0"/>
              <a:t>‹#›</a:t>
            </a:fld>
            <a:endParaRPr lang="en-US"/>
          </a:p>
        </p:txBody>
      </p:sp>
    </p:spTree>
    <p:extLst>
      <p:ext uri="{BB962C8B-B14F-4D97-AF65-F5344CB8AC3E}">
        <p14:creationId xmlns:p14="http://schemas.microsoft.com/office/powerpoint/2010/main" val="4119112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7BBDBD-EA4D-4F22-912F-63C45EC726CF}" type="datetimeFigureOut">
              <a:rPr lang="en-US" smtClean="0"/>
              <a:t>4/10/2021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F1D5D5-E82A-4C12-BA9E-982DDE4EC3BD}" type="slidenum">
              <a:rPr lang="en-US" smtClean="0"/>
              <a:t>‹#›</a:t>
            </a:fld>
            <a:endParaRPr lang="en-US"/>
          </a:p>
        </p:txBody>
      </p:sp>
    </p:spTree>
    <p:extLst>
      <p:ext uri="{BB962C8B-B14F-4D97-AF65-F5344CB8AC3E}">
        <p14:creationId xmlns:p14="http://schemas.microsoft.com/office/powerpoint/2010/main" val="36026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537BBDBD-EA4D-4F22-912F-63C45EC726CF}" type="datetimeFigureOut">
              <a:rPr lang="en-US" smtClean="0"/>
              <a:t>4/10/2021</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A9F1D5D5-E82A-4C12-BA9E-982DDE4EC3BD}" type="slidenum">
              <a:rPr lang="en-US" smtClean="0"/>
              <a:t>‹#›</a:t>
            </a:fld>
            <a:endParaRPr lang="en-US"/>
          </a:p>
        </p:txBody>
      </p:sp>
    </p:spTree>
    <p:extLst>
      <p:ext uri="{BB962C8B-B14F-4D97-AF65-F5344CB8AC3E}">
        <p14:creationId xmlns:p14="http://schemas.microsoft.com/office/powerpoint/2010/main" val="240625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37BBDBD-EA4D-4F22-912F-63C45EC726CF}" type="datetimeFigureOut">
              <a:rPr lang="en-US" smtClean="0"/>
              <a:t>4/10/2021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F1D5D5-E82A-4C12-BA9E-982DDE4EC3BD}" type="slidenum">
              <a:rPr lang="en-US" smtClean="0"/>
              <a:t>‹#›</a:t>
            </a:fld>
            <a:endParaRPr lang="en-US"/>
          </a:p>
        </p:txBody>
      </p:sp>
    </p:spTree>
    <p:extLst>
      <p:ext uri="{BB962C8B-B14F-4D97-AF65-F5344CB8AC3E}">
        <p14:creationId xmlns:p14="http://schemas.microsoft.com/office/powerpoint/2010/main" val="1890087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37BBDBD-EA4D-4F22-912F-63C45EC726CF}" type="datetimeFigureOut">
              <a:rPr lang="en-US" smtClean="0"/>
              <a:t>4/10/2021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F1D5D5-E82A-4C12-BA9E-982DDE4EC3BD}" type="slidenum">
              <a:rPr lang="en-US" smtClean="0"/>
              <a:t>‹#›</a:t>
            </a:fld>
            <a:endParaRPr lang="en-US"/>
          </a:p>
        </p:txBody>
      </p:sp>
    </p:spTree>
    <p:extLst>
      <p:ext uri="{BB962C8B-B14F-4D97-AF65-F5344CB8AC3E}">
        <p14:creationId xmlns:p14="http://schemas.microsoft.com/office/powerpoint/2010/main" val="31482988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37BBDBD-EA4D-4F22-912F-63C45EC726CF}" type="datetimeFigureOut">
              <a:rPr lang="en-US" smtClean="0"/>
              <a:t>4/10/2021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F1D5D5-E82A-4C12-BA9E-982DDE4EC3BD}" type="slidenum">
              <a:rPr lang="en-US" smtClean="0"/>
              <a:t>‹#›</a:t>
            </a:fld>
            <a:endParaRPr lang="en-US"/>
          </a:p>
        </p:txBody>
      </p:sp>
    </p:spTree>
    <p:extLst>
      <p:ext uri="{BB962C8B-B14F-4D97-AF65-F5344CB8AC3E}">
        <p14:creationId xmlns:p14="http://schemas.microsoft.com/office/powerpoint/2010/main" val="1383064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7BBDBD-EA4D-4F22-912F-63C45EC726CF}" type="datetimeFigureOut">
              <a:rPr lang="en-US" smtClean="0"/>
              <a:t>4/10/2021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F1D5D5-E82A-4C12-BA9E-982DDE4EC3BD}" type="slidenum">
              <a:rPr lang="en-US" smtClean="0"/>
              <a:t>‹#›</a:t>
            </a:fld>
            <a:endParaRPr lang="en-US"/>
          </a:p>
        </p:txBody>
      </p:sp>
    </p:spTree>
    <p:extLst>
      <p:ext uri="{BB962C8B-B14F-4D97-AF65-F5344CB8AC3E}">
        <p14:creationId xmlns:p14="http://schemas.microsoft.com/office/powerpoint/2010/main" val="2049320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37BBDBD-EA4D-4F22-912F-63C45EC726CF}" type="datetimeFigureOut">
              <a:rPr lang="en-US" smtClean="0"/>
              <a:t>4/10/2021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F1D5D5-E82A-4C12-BA9E-982DDE4EC3BD}" type="slidenum">
              <a:rPr lang="en-US" smtClean="0"/>
              <a:t>‹#›</a:t>
            </a:fld>
            <a:endParaRPr lang="en-US"/>
          </a:p>
        </p:txBody>
      </p:sp>
    </p:spTree>
    <p:extLst>
      <p:ext uri="{BB962C8B-B14F-4D97-AF65-F5344CB8AC3E}">
        <p14:creationId xmlns:p14="http://schemas.microsoft.com/office/powerpoint/2010/main" val="1727893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37BBDBD-EA4D-4F22-912F-63C45EC726CF}" type="datetimeFigureOut">
              <a:rPr lang="en-US" smtClean="0"/>
              <a:t>4/10/2021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F1D5D5-E82A-4C12-BA9E-982DDE4EC3BD}" type="slidenum">
              <a:rPr lang="en-US" smtClean="0"/>
              <a:t>‹#›</a:t>
            </a:fld>
            <a:endParaRPr lang="en-US"/>
          </a:p>
        </p:txBody>
      </p:sp>
    </p:spTree>
    <p:extLst>
      <p:ext uri="{BB962C8B-B14F-4D97-AF65-F5344CB8AC3E}">
        <p14:creationId xmlns:p14="http://schemas.microsoft.com/office/powerpoint/2010/main" val="3503376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2-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537BBDBD-EA4D-4F22-912F-63C45EC726CF}" type="datetimeFigureOut">
              <a:rPr lang="en-US" smtClean="0"/>
              <a:t>4/10/2021</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9F1D5D5-E82A-4C12-BA9E-982DDE4EC3BD}" type="slidenum">
              <a:rPr lang="en-US" smtClean="0"/>
              <a:t>‹#›</a:t>
            </a:fld>
            <a:endParaRPr lang="en-US"/>
          </a:p>
        </p:txBody>
      </p:sp>
    </p:spTree>
    <p:extLst>
      <p:ext uri="{BB962C8B-B14F-4D97-AF65-F5344CB8AC3E}">
        <p14:creationId xmlns:p14="http://schemas.microsoft.com/office/powerpoint/2010/main" val="1334156623"/>
      </p:ext>
    </p:extLst>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 id="2147483819" r:id="rId12"/>
    <p:sldLayoutId id="2147483820" r:id="rId13"/>
    <p:sldLayoutId id="2147483821" r:id="rId14"/>
    <p:sldLayoutId id="2147483822" r:id="rId15"/>
    <p:sldLayoutId id="2147483823" r:id="rId16"/>
    <p:sldLayoutId id="2147483824"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5377FD-9ABF-4665-B521-64A895AC82C6}"/>
              </a:ext>
            </a:extLst>
          </p:cNvPr>
          <p:cNvSpPr>
            <a:spLocks noGrp="1"/>
          </p:cNvSpPr>
          <p:nvPr>
            <p:ph type="ctrTitle"/>
          </p:nvPr>
        </p:nvSpPr>
        <p:spPr>
          <a:xfrm>
            <a:off x="1316183" y="789709"/>
            <a:ext cx="10169236" cy="5181600"/>
          </a:xfrm>
        </p:spPr>
        <p:txBody>
          <a:bodyPr>
            <a:normAutofit/>
          </a:bodyPr>
          <a:lstStyle/>
          <a:p>
            <a:pPr algn="ctr"/>
            <a:r>
              <a:rPr lang="en-US" sz="3200" b="1" cap="none" dirty="0">
                <a:latin typeface="Poor Richard" panose="02080502050505020702" pitchFamily="18" charset="0"/>
              </a:rPr>
              <a:t>Early foreign language learning:</a:t>
            </a:r>
            <a:br>
              <a:rPr lang="en-US" sz="3200" b="1" cap="none" dirty="0">
                <a:latin typeface="Poor Richard" panose="02080502050505020702" pitchFamily="18" charset="0"/>
              </a:rPr>
            </a:br>
            <a:r>
              <a:rPr lang="en-US" sz="3200" b="1" cap="none" dirty="0">
                <a:latin typeface="Poor Richard" panose="02080502050505020702" pitchFamily="18" charset="0"/>
              </a:rPr>
              <a:t>Implementation of a project in a game –based context </a:t>
            </a:r>
            <a:br>
              <a:rPr lang="en-US" sz="3200" b="1" cap="none" dirty="0">
                <a:latin typeface="Poor Richard" panose="02080502050505020702" pitchFamily="18" charset="0"/>
              </a:rPr>
            </a:br>
            <a:br>
              <a:rPr lang="en-US" sz="3200" b="1" cap="none" dirty="0">
                <a:latin typeface="Poor Richard" panose="02080502050505020702" pitchFamily="18" charset="0"/>
              </a:rPr>
            </a:br>
            <a:br>
              <a:rPr lang="en-US" sz="3200" b="1" dirty="0">
                <a:latin typeface="Poor Richard" panose="02080502050505020702" pitchFamily="18" charset="0"/>
              </a:rPr>
            </a:br>
            <a:br>
              <a:rPr lang="en-US" sz="3200" dirty="0">
                <a:latin typeface="Poor Richard" panose="02080502050505020702" pitchFamily="18" charset="0"/>
              </a:rPr>
            </a:br>
            <a:r>
              <a:rPr lang="en-US" sz="3200" cap="none" dirty="0">
                <a:latin typeface="Poor Richard" panose="02080502050505020702" pitchFamily="18" charset="0"/>
              </a:rPr>
              <a:t>Author</a:t>
            </a:r>
            <a:br>
              <a:rPr lang="en-US" sz="3200" cap="none" dirty="0">
                <a:latin typeface="Poor Richard" panose="02080502050505020702" pitchFamily="18" charset="0"/>
              </a:rPr>
            </a:br>
            <a:r>
              <a:rPr lang="en-US" sz="3200" cap="none" dirty="0">
                <a:latin typeface="Poor Richard" panose="02080502050505020702" pitchFamily="18" charset="0"/>
              </a:rPr>
              <a:t>Institutional Affiliation</a:t>
            </a:r>
            <a:br>
              <a:rPr lang="en-US" sz="3200" cap="none" dirty="0">
                <a:latin typeface="Poor Richard" panose="02080502050505020702" pitchFamily="18" charset="0"/>
              </a:rPr>
            </a:br>
            <a:r>
              <a:rPr lang="en-US" sz="3200" cap="none" dirty="0">
                <a:latin typeface="Poor Richard" panose="02080502050505020702" pitchFamily="18" charset="0"/>
              </a:rPr>
              <a:t>Instructor </a:t>
            </a:r>
            <a:br>
              <a:rPr lang="en-US" sz="3200" cap="none" dirty="0">
                <a:latin typeface="Poor Richard" panose="02080502050505020702" pitchFamily="18" charset="0"/>
              </a:rPr>
            </a:br>
            <a:r>
              <a:rPr lang="en-US" sz="3200" cap="none" dirty="0">
                <a:latin typeface="Poor Richard" panose="02080502050505020702" pitchFamily="18" charset="0"/>
              </a:rPr>
              <a:t>Course code </a:t>
            </a:r>
            <a:br>
              <a:rPr lang="en-US" sz="3200" cap="none" dirty="0">
                <a:latin typeface="Poor Richard" panose="02080502050505020702" pitchFamily="18" charset="0"/>
              </a:rPr>
            </a:br>
            <a:r>
              <a:rPr lang="en-US" sz="3200" cap="none" dirty="0">
                <a:latin typeface="Poor Richard" panose="02080502050505020702" pitchFamily="18" charset="0"/>
              </a:rPr>
              <a:t>Date of submission </a:t>
            </a:r>
            <a:br>
              <a:rPr lang="en-US" sz="3200" cap="none" dirty="0">
                <a:latin typeface="Poor Richard" panose="02080502050505020702" pitchFamily="18" charset="0"/>
              </a:rPr>
            </a:br>
            <a:endParaRPr lang="en-US" sz="3200" dirty="0">
              <a:latin typeface="Poor Richard" panose="02080502050505020702" pitchFamily="18" charset="0"/>
            </a:endParaRPr>
          </a:p>
        </p:txBody>
      </p:sp>
    </p:spTree>
    <p:extLst>
      <p:ext uri="{BB962C8B-B14F-4D97-AF65-F5344CB8AC3E}">
        <p14:creationId xmlns:p14="http://schemas.microsoft.com/office/powerpoint/2010/main" val="2022343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E1EBA-3E24-4D51-A9A1-D0DCE1DBE0B4}"/>
              </a:ext>
            </a:extLst>
          </p:cNvPr>
          <p:cNvSpPr>
            <a:spLocks noGrp="1"/>
          </p:cNvSpPr>
          <p:nvPr>
            <p:ph type="title"/>
          </p:nvPr>
        </p:nvSpPr>
        <p:spPr/>
        <p:txBody>
          <a:bodyPr>
            <a:normAutofit/>
          </a:bodyPr>
          <a:lstStyle/>
          <a:p>
            <a:pPr algn="ctr"/>
            <a:r>
              <a:rPr lang="en-US" sz="3200" b="1" cap="none" dirty="0"/>
              <a:t>Reflection</a:t>
            </a:r>
            <a:r>
              <a:rPr lang="en-US" sz="3200" b="1" dirty="0"/>
              <a:t> </a:t>
            </a:r>
          </a:p>
        </p:txBody>
      </p:sp>
      <p:sp>
        <p:nvSpPr>
          <p:cNvPr id="3" name="Content Placeholder 2">
            <a:extLst>
              <a:ext uri="{FF2B5EF4-FFF2-40B4-BE49-F238E27FC236}">
                <a16:creationId xmlns:a16="http://schemas.microsoft.com/office/drawing/2014/main" id="{C0361EA6-59C9-49A2-B771-106B50FCE9C8}"/>
              </a:ext>
            </a:extLst>
          </p:cNvPr>
          <p:cNvSpPr>
            <a:spLocks noGrp="1"/>
          </p:cNvSpPr>
          <p:nvPr>
            <p:ph idx="1"/>
          </p:nvPr>
        </p:nvSpPr>
        <p:spPr>
          <a:xfrm>
            <a:off x="1141412" y="1690255"/>
            <a:ext cx="9905999" cy="4100946"/>
          </a:xfrm>
        </p:spPr>
        <p:txBody>
          <a:bodyPr>
            <a:normAutofit/>
          </a:bodyPr>
          <a:lstStyle/>
          <a:p>
            <a:pPr algn="just"/>
            <a:r>
              <a:rPr lang="en-US" dirty="0">
                <a:latin typeface="Poor Richard" panose="02080502050505020702" pitchFamily="18" charset="0"/>
              </a:rPr>
              <a:t>In my view, it is possible to conclude that the study revealed a new mechanism and strategy through which young foreign language learners can make their learning experience enjoyable and easier. </a:t>
            </a:r>
          </a:p>
          <a:p>
            <a:pPr algn="just"/>
            <a:r>
              <a:rPr lang="en-US" dirty="0">
                <a:latin typeface="Poor Richard" panose="02080502050505020702" pitchFamily="18" charset="0"/>
              </a:rPr>
              <a:t>As evidenced in this study, it is important to note that game-based contexts provide students with the opportunity to engage in pragmatic and functional use of language particularly for communicative purposes during play. </a:t>
            </a:r>
          </a:p>
          <a:p>
            <a:pPr algn="just"/>
            <a:r>
              <a:rPr lang="en-US" dirty="0">
                <a:latin typeface="Poor Richard" panose="02080502050505020702" pitchFamily="18" charset="0"/>
              </a:rPr>
              <a:t>I however believe that widespread implementation of this program can reveal a complete picture regarding its effectiveness in the learning of foreign languages at lower grades. </a:t>
            </a:r>
          </a:p>
        </p:txBody>
      </p:sp>
    </p:spTree>
    <p:extLst>
      <p:ext uri="{BB962C8B-B14F-4D97-AF65-F5344CB8AC3E}">
        <p14:creationId xmlns:p14="http://schemas.microsoft.com/office/powerpoint/2010/main" val="3410754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C2676-0AF8-4AB7-A19D-1CA49E640A60}"/>
              </a:ext>
            </a:extLst>
          </p:cNvPr>
          <p:cNvSpPr>
            <a:spLocks noGrp="1"/>
          </p:cNvSpPr>
          <p:nvPr>
            <p:ph type="title"/>
          </p:nvPr>
        </p:nvSpPr>
        <p:spPr/>
        <p:txBody>
          <a:bodyPr>
            <a:normAutofit/>
          </a:bodyPr>
          <a:lstStyle/>
          <a:p>
            <a:pPr algn="ctr"/>
            <a:r>
              <a:rPr lang="en-US" sz="3200" b="1" cap="none" dirty="0"/>
              <a:t>References</a:t>
            </a:r>
            <a:r>
              <a:rPr lang="en-US" sz="3200" b="1" dirty="0"/>
              <a:t> </a:t>
            </a:r>
          </a:p>
        </p:txBody>
      </p:sp>
      <p:sp>
        <p:nvSpPr>
          <p:cNvPr id="3" name="Content Placeholder 2">
            <a:extLst>
              <a:ext uri="{FF2B5EF4-FFF2-40B4-BE49-F238E27FC236}">
                <a16:creationId xmlns:a16="http://schemas.microsoft.com/office/drawing/2014/main" id="{EDF456AE-85AB-4B42-9BDD-A9AF02A7CFD5}"/>
              </a:ext>
            </a:extLst>
          </p:cNvPr>
          <p:cNvSpPr>
            <a:spLocks noGrp="1"/>
          </p:cNvSpPr>
          <p:nvPr>
            <p:ph idx="1"/>
          </p:nvPr>
        </p:nvSpPr>
        <p:spPr>
          <a:xfrm>
            <a:off x="1141412" y="1911927"/>
            <a:ext cx="9905999" cy="4461164"/>
          </a:xfrm>
        </p:spPr>
        <p:txBody>
          <a:bodyPr>
            <a:normAutofit/>
          </a:bodyPr>
          <a:lstStyle/>
          <a:p>
            <a:pPr algn="just"/>
            <a:r>
              <a:rPr lang="en-US" dirty="0">
                <a:latin typeface="Poor Richard" panose="02080502050505020702" pitchFamily="18" charset="0"/>
              </a:rPr>
              <a:t>Baker, C. (2000). A Parent and Teacher’s Guide to Bilingualism. (2nd ed.). </a:t>
            </a:r>
            <a:r>
              <a:rPr lang="en-US" dirty="0" err="1">
                <a:latin typeface="Poor Richard" panose="02080502050505020702" pitchFamily="18" charset="0"/>
              </a:rPr>
              <a:t>Clevedon</a:t>
            </a:r>
            <a:r>
              <a:rPr lang="en-US" dirty="0">
                <a:latin typeface="Poor Richard" panose="02080502050505020702" pitchFamily="18" charset="0"/>
              </a:rPr>
              <a:t>: Multicultural Matters Ltd. </a:t>
            </a:r>
          </a:p>
          <a:p>
            <a:pPr algn="just"/>
            <a:r>
              <a:rPr lang="en-US" dirty="0">
                <a:latin typeface="Poor Richard" panose="02080502050505020702" pitchFamily="18" charset="0"/>
              </a:rPr>
              <a:t>Bialystok, E. (2001). Bilingualism in development: Language, literacy, and cognition. Cambridge: Cambridge University Press. </a:t>
            </a:r>
          </a:p>
          <a:p>
            <a:pPr algn="just"/>
            <a:r>
              <a:rPr lang="en-US" dirty="0">
                <a:latin typeface="Poor Richard" panose="02080502050505020702" pitchFamily="18" charset="0"/>
              </a:rPr>
              <a:t>Blondin, C., </a:t>
            </a:r>
            <a:r>
              <a:rPr lang="en-US" dirty="0" err="1">
                <a:latin typeface="Poor Richard" panose="02080502050505020702" pitchFamily="18" charset="0"/>
              </a:rPr>
              <a:t>Candelier</a:t>
            </a:r>
            <a:r>
              <a:rPr lang="en-US" dirty="0">
                <a:latin typeface="Poor Richard" panose="02080502050505020702" pitchFamily="18" charset="0"/>
              </a:rPr>
              <a:t>, M., </a:t>
            </a:r>
            <a:r>
              <a:rPr lang="en-US" dirty="0" err="1">
                <a:latin typeface="Poor Richard" panose="02080502050505020702" pitchFamily="18" charset="0"/>
              </a:rPr>
              <a:t>Edelenbos</a:t>
            </a:r>
            <a:r>
              <a:rPr lang="en-US" dirty="0">
                <a:latin typeface="Poor Richard" panose="02080502050505020702" pitchFamily="18" charset="0"/>
              </a:rPr>
              <a:t>, P. Johnstone, R., </a:t>
            </a:r>
            <a:r>
              <a:rPr lang="en-US" dirty="0" err="1">
                <a:latin typeface="Poor Richard" panose="02080502050505020702" pitchFamily="18" charset="0"/>
              </a:rPr>
              <a:t>Kubanek</a:t>
            </a:r>
            <a:r>
              <a:rPr lang="en-US" dirty="0">
                <a:latin typeface="Poor Richard" panose="02080502050505020702" pitchFamily="18" charset="0"/>
              </a:rPr>
              <a:t>-German, A., &amp; </a:t>
            </a:r>
            <a:r>
              <a:rPr lang="en-US" dirty="0" err="1">
                <a:latin typeface="Poor Richard" panose="02080502050505020702" pitchFamily="18" charset="0"/>
              </a:rPr>
              <a:t>Taeschner</a:t>
            </a:r>
            <a:r>
              <a:rPr lang="en-US" dirty="0">
                <a:latin typeface="Poor Richard" panose="02080502050505020702" pitchFamily="18" charset="0"/>
              </a:rPr>
              <a:t>, T. (1998). Foreign Languages in Primary and </a:t>
            </a:r>
            <a:r>
              <a:rPr lang="en-US" dirty="0" err="1">
                <a:latin typeface="Poor Richard" panose="02080502050505020702" pitchFamily="18" charset="0"/>
              </a:rPr>
              <a:t>PreSchool</a:t>
            </a:r>
            <a:r>
              <a:rPr lang="en-US" dirty="0">
                <a:latin typeface="Poor Richard" panose="02080502050505020702" pitchFamily="18" charset="0"/>
              </a:rPr>
              <a:t> Education: Context and Outcomes. A review of Recent Research within the European Union. London: CILT. </a:t>
            </a:r>
          </a:p>
          <a:p>
            <a:pPr algn="just"/>
            <a:r>
              <a:rPr lang="en-US" dirty="0">
                <a:latin typeface="Poor Richard" panose="02080502050505020702" pitchFamily="18" charset="0"/>
              </a:rPr>
              <a:t>Griva, E., </a:t>
            </a:r>
            <a:r>
              <a:rPr lang="en-US" dirty="0" err="1">
                <a:latin typeface="Poor Richard" panose="02080502050505020702" pitchFamily="18" charset="0"/>
              </a:rPr>
              <a:t>Semoglou</a:t>
            </a:r>
            <a:r>
              <a:rPr lang="en-US" dirty="0">
                <a:latin typeface="Poor Richard" panose="02080502050505020702" pitchFamily="18" charset="0"/>
              </a:rPr>
              <a:t>, K., &amp; </a:t>
            </a:r>
            <a:r>
              <a:rPr lang="en-US" dirty="0" err="1">
                <a:latin typeface="Poor Richard" panose="02080502050505020702" pitchFamily="18" charset="0"/>
              </a:rPr>
              <a:t>Geladari</a:t>
            </a:r>
            <a:r>
              <a:rPr lang="en-US" dirty="0">
                <a:latin typeface="Poor Richard" panose="02080502050505020702" pitchFamily="18" charset="0"/>
              </a:rPr>
              <a:t>, A. (2010). Early foreign language learning: Implementation of a project in a game–based context. Procedia-Social and Behavioral Sciences, 2(2), 3700-3705.</a:t>
            </a:r>
          </a:p>
        </p:txBody>
      </p:sp>
    </p:spTree>
    <p:extLst>
      <p:ext uri="{BB962C8B-B14F-4D97-AF65-F5344CB8AC3E}">
        <p14:creationId xmlns:p14="http://schemas.microsoft.com/office/powerpoint/2010/main" val="2768515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880C49-DE2D-496A-A644-2F19ED824062}"/>
              </a:ext>
            </a:extLst>
          </p:cNvPr>
          <p:cNvSpPr>
            <a:spLocks noGrp="1"/>
          </p:cNvSpPr>
          <p:nvPr>
            <p:ph type="title"/>
          </p:nvPr>
        </p:nvSpPr>
        <p:spPr>
          <a:xfrm>
            <a:off x="1482436" y="764373"/>
            <a:ext cx="10023764" cy="842753"/>
          </a:xfrm>
        </p:spPr>
        <p:txBody>
          <a:bodyPr/>
          <a:lstStyle/>
          <a:p>
            <a:pPr algn="ctr"/>
            <a:r>
              <a:rPr lang="en-US" b="1" cap="none" dirty="0"/>
              <a:t>Introduction</a:t>
            </a:r>
            <a:r>
              <a:rPr lang="en-US" b="1" dirty="0"/>
              <a:t> </a:t>
            </a:r>
          </a:p>
        </p:txBody>
      </p:sp>
      <p:sp>
        <p:nvSpPr>
          <p:cNvPr id="3" name="Content Placeholder 2">
            <a:extLst>
              <a:ext uri="{FF2B5EF4-FFF2-40B4-BE49-F238E27FC236}">
                <a16:creationId xmlns:a16="http://schemas.microsoft.com/office/drawing/2014/main" id="{BD0E6423-6F35-4F4D-812A-3461C7688DAA}"/>
              </a:ext>
            </a:extLst>
          </p:cNvPr>
          <p:cNvSpPr>
            <a:spLocks noGrp="1"/>
          </p:cNvSpPr>
          <p:nvPr>
            <p:ph idx="1"/>
          </p:nvPr>
        </p:nvSpPr>
        <p:spPr>
          <a:xfrm>
            <a:off x="1141412" y="1607126"/>
            <a:ext cx="9905999" cy="4765965"/>
          </a:xfrm>
        </p:spPr>
        <p:txBody>
          <a:bodyPr>
            <a:normAutofit/>
          </a:bodyPr>
          <a:lstStyle/>
          <a:p>
            <a:pPr algn="just"/>
            <a:r>
              <a:rPr lang="en-US" dirty="0">
                <a:latin typeface="Poor Richard" panose="02080502050505020702" pitchFamily="18" charset="0"/>
              </a:rPr>
              <a:t>Over the years, there has been a growing interest in foreign language teaching and learning at early stages. </a:t>
            </a:r>
          </a:p>
          <a:p>
            <a:pPr algn="just"/>
            <a:r>
              <a:rPr lang="en-US" dirty="0">
                <a:latin typeface="Poor Richard" panose="02080502050505020702" pitchFamily="18" charset="0"/>
              </a:rPr>
              <a:t>Blondin </a:t>
            </a:r>
            <a:r>
              <a:rPr lang="en-US" i="1" dirty="0">
                <a:latin typeface="Poor Richard" panose="02080502050505020702" pitchFamily="18" charset="0"/>
              </a:rPr>
              <a:t>et al</a:t>
            </a:r>
            <a:r>
              <a:rPr lang="en-US" dirty="0">
                <a:latin typeface="Poor Richard" panose="02080502050505020702" pitchFamily="18" charset="0"/>
              </a:rPr>
              <a:t>. (1998) argued that, in Europe, learning two foreign languages </a:t>
            </a:r>
            <a:r>
              <a:rPr lang="en-US">
                <a:latin typeface="Poor Richard" panose="02080502050505020702" pitchFamily="18" charset="0"/>
              </a:rPr>
              <a:t>has become a </a:t>
            </a:r>
            <a:r>
              <a:rPr lang="en-US" dirty="0">
                <a:latin typeface="Poor Richard" panose="02080502050505020702" pitchFamily="18" charset="0"/>
              </a:rPr>
              <a:t>necessity for every young learner. </a:t>
            </a:r>
          </a:p>
          <a:p>
            <a:pPr algn="just"/>
            <a:r>
              <a:rPr lang="en-US" dirty="0">
                <a:latin typeface="Poor Richard" panose="02080502050505020702" pitchFamily="18" charset="0"/>
              </a:rPr>
              <a:t>Similarly, several studies have also highlighted the beneficial impacts of young learners getting an early start in the learning of foreign languages. </a:t>
            </a:r>
          </a:p>
          <a:p>
            <a:pPr algn="just"/>
            <a:r>
              <a:rPr lang="en-US" dirty="0">
                <a:latin typeface="Poor Richard" panose="02080502050505020702" pitchFamily="18" charset="0"/>
              </a:rPr>
              <a:t>Evidence drawn from these research works indicates that dual-language ability is associated with enhanced competency levels among young learners. </a:t>
            </a:r>
          </a:p>
          <a:p>
            <a:pPr algn="just"/>
            <a:r>
              <a:rPr lang="en-US" dirty="0">
                <a:latin typeface="Poor Richard" panose="02080502050505020702" pitchFamily="18" charset="0"/>
              </a:rPr>
              <a:t>Bialystok (2001) noted that the ages between 5 and 8 are usually critical for the learning of basic and essential skills in foreign languages. </a:t>
            </a:r>
          </a:p>
          <a:p>
            <a:pPr algn="just"/>
            <a:r>
              <a:rPr lang="en-US" dirty="0">
                <a:latin typeface="Poor Richard" panose="02080502050505020702" pitchFamily="18" charset="0"/>
              </a:rPr>
              <a:t>However, age alone does not guarantee success in the learning of second languages. </a:t>
            </a:r>
          </a:p>
        </p:txBody>
      </p:sp>
    </p:spTree>
    <p:extLst>
      <p:ext uri="{BB962C8B-B14F-4D97-AF65-F5344CB8AC3E}">
        <p14:creationId xmlns:p14="http://schemas.microsoft.com/office/powerpoint/2010/main" val="1856734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16711-DDB5-43F6-9E02-0A8A52D67FB7}"/>
              </a:ext>
            </a:extLst>
          </p:cNvPr>
          <p:cNvSpPr>
            <a:spLocks noGrp="1"/>
          </p:cNvSpPr>
          <p:nvPr>
            <p:ph type="title"/>
          </p:nvPr>
        </p:nvSpPr>
        <p:spPr/>
        <p:txBody>
          <a:bodyPr>
            <a:normAutofit/>
          </a:bodyPr>
          <a:lstStyle/>
          <a:p>
            <a:r>
              <a:rPr lang="en-US" sz="3200" b="1" cap="none" dirty="0"/>
              <a:t>Cont</a:t>
            </a:r>
            <a:r>
              <a:rPr lang="en-US" sz="3200" dirty="0"/>
              <a:t>..</a:t>
            </a:r>
          </a:p>
        </p:txBody>
      </p:sp>
      <p:sp>
        <p:nvSpPr>
          <p:cNvPr id="3" name="Content Placeholder 2">
            <a:extLst>
              <a:ext uri="{FF2B5EF4-FFF2-40B4-BE49-F238E27FC236}">
                <a16:creationId xmlns:a16="http://schemas.microsoft.com/office/drawing/2014/main" id="{D59D834E-A86A-4D5C-9901-F99C8F42D38D}"/>
              </a:ext>
            </a:extLst>
          </p:cNvPr>
          <p:cNvSpPr>
            <a:spLocks noGrp="1"/>
          </p:cNvSpPr>
          <p:nvPr>
            <p:ph idx="1"/>
          </p:nvPr>
        </p:nvSpPr>
        <p:spPr>
          <a:xfrm>
            <a:off x="1141412" y="1801091"/>
            <a:ext cx="9905999" cy="4765964"/>
          </a:xfrm>
        </p:spPr>
        <p:txBody>
          <a:bodyPr>
            <a:normAutofit/>
          </a:bodyPr>
          <a:lstStyle/>
          <a:p>
            <a:pPr algn="just"/>
            <a:r>
              <a:rPr lang="en-US" dirty="0">
                <a:latin typeface="Poor Richard" panose="02080502050505020702" pitchFamily="18" charset="0"/>
              </a:rPr>
              <a:t>Researchers have noted that there are other additional factors that are also at play including the amount of time dedicated to learning and the quality of teaching.</a:t>
            </a:r>
          </a:p>
          <a:p>
            <a:pPr algn="just"/>
            <a:r>
              <a:rPr lang="en-US" dirty="0">
                <a:latin typeface="Poor Richard" panose="02080502050505020702" pitchFamily="18" charset="0"/>
              </a:rPr>
              <a:t>Today language learning theories have premised that successful learning of second languages at early stages can be linked with natural activities such as play since it is believed that young children tend to learn better in a playful and relaxed context (Baker, 2000). </a:t>
            </a:r>
          </a:p>
          <a:p>
            <a:pPr algn="just"/>
            <a:r>
              <a:rPr lang="en-US" dirty="0">
                <a:latin typeface="Poor Richard" panose="02080502050505020702" pitchFamily="18" charset="0"/>
              </a:rPr>
              <a:t>Arguably, based on evidential research, playing games while learning for young children creates an optimum for language acquisition besides learning other essential skills. </a:t>
            </a:r>
          </a:p>
          <a:p>
            <a:pPr algn="just"/>
            <a:r>
              <a:rPr lang="en-US" dirty="0">
                <a:latin typeface="Poor Richard" panose="02080502050505020702" pitchFamily="18" charset="0"/>
              </a:rPr>
              <a:t>Games and play during learning can include; labelling games, competitive and cooperative games, and physical games. </a:t>
            </a:r>
          </a:p>
        </p:txBody>
      </p:sp>
    </p:spTree>
    <p:extLst>
      <p:ext uri="{BB962C8B-B14F-4D97-AF65-F5344CB8AC3E}">
        <p14:creationId xmlns:p14="http://schemas.microsoft.com/office/powerpoint/2010/main" val="12220865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2C4B8-2102-44E3-8A6B-8464908F6FC1}"/>
              </a:ext>
            </a:extLst>
          </p:cNvPr>
          <p:cNvSpPr>
            <a:spLocks noGrp="1"/>
          </p:cNvSpPr>
          <p:nvPr>
            <p:ph type="title"/>
          </p:nvPr>
        </p:nvSpPr>
        <p:spPr/>
        <p:txBody>
          <a:bodyPr>
            <a:normAutofit/>
          </a:bodyPr>
          <a:lstStyle/>
          <a:p>
            <a:pPr algn="ctr"/>
            <a:r>
              <a:rPr lang="en-US" sz="3200" b="1" cap="none" dirty="0"/>
              <a:t>Purpose</a:t>
            </a:r>
            <a:r>
              <a:rPr lang="en-US" sz="3200" b="1" dirty="0"/>
              <a:t> </a:t>
            </a:r>
          </a:p>
        </p:txBody>
      </p:sp>
      <p:sp>
        <p:nvSpPr>
          <p:cNvPr id="3" name="Content Placeholder 2">
            <a:extLst>
              <a:ext uri="{FF2B5EF4-FFF2-40B4-BE49-F238E27FC236}">
                <a16:creationId xmlns:a16="http://schemas.microsoft.com/office/drawing/2014/main" id="{45677D0B-34C7-4D78-82C0-73A7AFF4A701}"/>
              </a:ext>
            </a:extLst>
          </p:cNvPr>
          <p:cNvSpPr>
            <a:spLocks noGrp="1"/>
          </p:cNvSpPr>
          <p:nvPr>
            <p:ph idx="1"/>
          </p:nvPr>
        </p:nvSpPr>
        <p:spPr/>
        <p:txBody>
          <a:bodyPr/>
          <a:lstStyle/>
          <a:p>
            <a:pPr algn="just"/>
            <a:r>
              <a:rPr lang="en-US" dirty="0">
                <a:latin typeface="Poor Richard" panose="02080502050505020702" pitchFamily="18" charset="0"/>
              </a:rPr>
              <a:t>The main purpose of this study was to highlight the effectiveness of a game-based context in enhancing the learning of foreign language among young learners between the ages of 5 and 8. </a:t>
            </a:r>
          </a:p>
          <a:p>
            <a:pPr algn="just"/>
            <a:r>
              <a:rPr lang="en-US" dirty="0">
                <a:latin typeface="Poor Richard" panose="02080502050505020702" pitchFamily="18" charset="0"/>
              </a:rPr>
              <a:t>This study sought to determine the impacts of interactive simulation and physical activities in facilitating and enhancing verbal and kinesthetic learning of foreign languages at the early primary school level. </a:t>
            </a:r>
          </a:p>
        </p:txBody>
      </p:sp>
    </p:spTree>
    <p:extLst>
      <p:ext uri="{BB962C8B-B14F-4D97-AF65-F5344CB8AC3E}">
        <p14:creationId xmlns:p14="http://schemas.microsoft.com/office/powerpoint/2010/main" val="27729368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794B5-6097-4537-ABA6-E5F31DF5B36E}"/>
              </a:ext>
            </a:extLst>
          </p:cNvPr>
          <p:cNvSpPr>
            <a:spLocks noGrp="1"/>
          </p:cNvSpPr>
          <p:nvPr>
            <p:ph type="title"/>
          </p:nvPr>
        </p:nvSpPr>
        <p:spPr/>
        <p:txBody>
          <a:bodyPr>
            <a:normAutofit/>
          </a:bodyPr>
          <a:lstStyle/>
          <a:p>
            <a:pPr algn="ctr"/>
            <a:r>
              <a:rPr lang="en-US" sz="3200" b="1" cap="none" dirty="0"/>
              <a:t>Hypotheses</a:t>
            </a:r>
            <a:r>
              <a:rPr lang="en-US" sz="3200" b="1" dirty="0"/>
              <a:t> </a:t>
            </a:r>
          </a:p>
        </p:txBody>
      </p:sp>
      <p:sp>
        <p:nvSpPr>
          <p:cNvPr id="3" name="Content Placeholder 2">
            <a:extLst>
              <a:ext uri="{FF2B5EF4-FFF2-40B4-BE49-F238E27FC236}">
                <a16:creationId xmlns:a16="http://schemas.microsoft.com/office/drawing/2014/main" id="{67A85E7B-028A-4F7E-96F5-2BFE92CD329E}"/>
              </a:ext>
            </a:extLst>
          </p:cNvPr>
          <p:cNvSpPr>
            <a:spLocks noGrp="1"/>
          </p:cNvSpPr>
          <p:nvPr>
            <p:ph idx="1"/>
          </p:nvPr>
        </p:nvSpPr>
        <p:spPr/>
        <p:txBody>
          <a:bodyPr/>
          <a:lstStyle/>
          <a:p>
            <a:pPr algn="just"/>
            <a:r>
              <a:rPr lang="en-US" dirty="0">
                <a:latin typeface="Poor Richard" panose="02080502050505020702" pitchFamily="18" charset="0"/>
              </a:rPr>
              <a:t>This study was premised on the following hypothesis; </a:t>
            </a:r>
          </a:p>
          <a:p>
            <a:pPr algn="just"/>
            <a:r>
              <a:rPr lang="en-US" dirty="0">
                <a:latin typeface="Poor Richard" panose="02080502050505020702" pitchFamily="18" charset="0"/>
              </a:rPr>
              <a:t>Games help foreign language learners develop and improve their oral skills.</a:t>
            </a:r>
          </a:p>
          <a:p>
            <a:pPr algn="just"/>
            <a:r>
              <a:rPr lang="en-US" dirty="0">
                <a:latin typeface="Poor Richard" panose="02080502050505020702" pitchFamily="18" charset="0"/>
              </a:rPr>
              <a:t>Games present no positive impact on the learning foreign language at the early stages </a:t>
            </a:r>
          </a:p>
          <a:p>
            <a:pPr algn="just"/>
            <a:endParaRPr lang="en-US" dirty="0">
              <a:latin typeface="Poor Richard" panose="02080502050505020702" pitchFamily="18" charset="0"/>
            </a:endParaRPr>
          </a:p>
        </p:txBody>
      </p:sp>
    </p:spTree>
    <p:extLst>
      <p:ext uri="{BB962C8B-B14F-4D97-AF65-F5344CB8AC3E}">
        <p14:creationId xmlns:p14="http://schemas.microsoft.com/office/powerpoint/2010/main" val="31101217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5DF3B-3E97-4107-8FCE-3EB7180EDE09}"/>
              </a:ext>
            </a:extLst>
          </p:cNvPr>
          <p:cNvSpPr>
            <a:spLocks noGrp="1"/>
          </p:cNvSpPr>
          <p:nvPr>
            <p:ph type="title"/>
          </p:nvPr>
        </p:nvSpPr>
        <p:spPr>
          <a:xfrm>
            <a:off x="1141413" y="1205344"/>
            <a:ext cx="9905998" cy="891743"/>
          </a:xfrm>
        </p:spPr>
        <p:txBody>
          <a:bodyPr>
            <a:normAutofit/>
          </a:bodyPr>
          <a:lstStyle/>
          <a:p>
            <a:pPr algn="ctr"/>
            <a:r>
              <a:rPr lang="en-US" sz="3200" b="1" cap="none" dirty="0"/>
              <a:t>Methodology</a:t>
            </a:r>
            <a:r>
              <a:rPr lang="en-US" sz="3200" dirty="0"/>
              <a:t> </a:t>
            </a:r>
          </a:p>
        </p:txBody>
      </p:sp>
      <p:sp>
        <p:nvSpPr>
          <p:cNvPr id="3" name="Content Placeholder 2">
            <a:extLst>
              <a:ext uri="{FF2B5EF4-FFF2-40B4-BE49-F238E27FC236}">
                <a16:creationId xmlns:a16="http://schemas.microsoft.com/office/drawing/2014/main" id="{87B0CA21-A9BB-41D6-A4FA-376EA6BF6738}"/>
              </a:ext>
            </a:extLst>
          </p:cNvPr>
          <p:cNvSpPr>
            <a:spLocks noGrp="1"/>
          </p:cNvSpPr>
          <p:nvPr>
            <p:ph idx="1"/>
          </p:nvPr>
        </p:nvSpPr>
        <p:spPr>
          <a:xfrm>
            <a:off x="1141412" y="2249486"/>
            <a:ext cx="9905999" cy="3989995"/>
          </a:xfrm>
        </p:spPr>
        <p:txBody>
          <a:bodyPr>
            <a:normAutofit/>
          </a:bodyPr>
          <a:lstStyle/>
          <a:p>
            <a:pPr algn="just"/>
            <a:r>
              <a:rPr lang="en-US" dirty="0">
                <a:latin typeface="Poor Richard" panose="02080502050505020702" pitchFamily="18" charset="0"/>
              </a:rPr>
              <a:t>This study was conducted in a primary school setting with lower-grade students as the main participants. </a:t>
            </a:r>
          </a:p>
          <a:p>
            <a:pPr algn="just"/>
            <a:r>
              <a:rPr lang="en-US" dirty="0">
                <a:latin typeface="Poor Richard" panose="02080502050505020702" pitchFamily="18" charset="0"/>
              </a:rPr>
              <a:t>The design of this study was based on the following concepts associated with games and play: cooperation, verbal interaction, competition, active participation and enjoyment. </a:t>
            </a:r>
          </a:p>
          <a:p>
            <a:pPr algn="just"/>
            <a:r>
              <a:rPr lang="en-US" dirty="0">
                <a:latin typeface="Poor Richard" panose="02080502050505020702" pitchFamily="18" charset="0"/>
              </a:rPr>
              <a:t>The researchers created an interactive learning environment with limited anxiety. </a:t>
            </a:r>
          </a:p>
          <a:p>
            <a:pPr algn="just"/>
            <a:r>
              <a:rPr lang="en-US" dirty="0">
                <a:latin typeface="Poor Richard" panose="02080502050505020702" pitchFamily="18" charset="0"/>
              </a:rPr>
              <a:t>The children were presented with the opportunity for active engagement to work cooperatively to solve problems and use English for meaningful purposes through their involvement in role plays and physical activities. </a:t>
            </a:r>
          </a:p>
          <a:p>
            <a:pPr algn="just"/>
            <a:r>
              <a:rPr lang="en-US" dirty="0">
                <a:latin typeface="Poor Richard" panose="02080502050505020702" pitchFamily="18" charset="0"/>
              </a:rPr>
              <a:t>The students were presented with a task aiming to link new learning experiences and vocabulary to what they already knew regarding the subject. </a:t>
            </a:r>
          </a:p>
        </p:txBody>
      </p:sp>
    </p:spTree>
    <p:extLst>
      <p:ext uri="{BB962C8B-B14F-4D97-AF65-F5344CB8AC3E}">
        <p14:creationId xmlns:p14="http://schemas.microsoft.com/office/powerpoint/2010/main" val="627550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28004-78E3-4A3D-80D6-368F1875094F}"/>
              </a:ext>
            </a:extLst>
          </p:cNvPr>
          <p:cNvSpPr>
            <a:spLocks noGrp="1"/>
          </p:cNvSpPr>
          <p:nvPr>
            <p:ph type="title"/>
          </p:nvPr>
        </p:nvSpPr>
        <p:spPr/>
        <p:txBody>
          <a:bodyPr/>
          <a:lstStyle/>
          <a:p>
            <a:r>
              <a:rPr lang="en-US" sz="3200" b="1" cap="none" dirty="0"/>
              <a:t>Cont</a:t>
            </a:r>
            <a:r>
              <a:rPr lang="en-US" dirty="0"/>
              <a:t>..</a:t>
            </a:r>
          </a:p>
        </p:txBody>
      </p:sp>
      <p:sp>
        <p:nvSpPr>
          <p:cNvPr id="3" name="Content Placeholder 2">
            <a:extLst>
              <a:ext uri="{FF2B5EF4-FFF2-40B4-BE49-F238E27FC236}">
                <a16:creationId xmlns:a16="http://schemas.microsoft.com/office/drawing/2014/main" id="{0A6CC6B7-E29D-426E-AF68-FA9018668934}"/>
              </a:ext>
            </a:extLst>
          </p:cNvPr>
          <p:cNvSpPr>
            <a:spLocks noGrp="1"/>
          </p:cNvSpPr>
          <p:nvPr>
            <p:ph idx="1"/>
          </p:nvPr>
        </p:nvSpPr>
        <p:spPr>
          <a:xfrm>
            <a:off x="1141412" y="1676400"/>
            <a:ext cx="9905999" cy="4461163"/>
          </a:xfrm>
        </p:spPr>
        <p:txBody>
          <a:bodyPr>
            <a:normAutofit/>
          </a:bodyPr>
          <a:lstStyle/>
          <a:p>
            <a:pPr algn="just"/>
            <a:r>
              <a:rPr lang="en-US" dirty="0">
                <a:latin typeface="Poor Richard" panose="02080502050505020702" pitchFamily="18" charset="0"/>
              </a:rPr>
              <a:t>In this study, the students engaged in both outdoor physical games and construction games such as sorting, ordering and arranging puzzles. </a:t>
            </a:r>
          </a:p>
          <a:p>
            <a:pPr algn="just"/>
            <a:r>
              <a:rPr lang="en-US" dirty="0">
                <a:latin typeface="Poor Richard" panose="02080502050505020702" pitchFamily="18" charset="0"/>
              </a:rPr>
              <a:t>All through these activities, attempts were made to ensure that the learners were challenged to voluntarily use the English language by interacting socially among themselves. </a:t>
            </a:r>
          </a:p>
          <a:p>
            <a:pPr algn="just"/>
            <a:r>
              <a:rPr lang="en-US" dirty="0">
                <a:latin typeface="Poor Richard" panose="02080502050505020702" pitchFamily="18" charset="0"/>
              </a:rPr>
              <a:t>The play activities in which the students engaged had clear learning objectives. For instance, these activities were designed in a way that they provided a context for meaningful communication enabling the students to understand the language better as they communicated about the game. </a:t>
            </a:r>
          </a:p>
          <a:p>
            <a:pPr algn="just"/>
            <a:r>
              <a:rPr lang="en-US" dirty="0">
                <a:latin typeface="Poor Richard" panose="02080502050505020702" pitchFamily="18" charset="0"/>
              </a:rPr>
              <a:t>Believably, these games also presented the students with the opportunity to enjoy their language learning since they took leading roles in the plays with the teachers only acting as facilitators. </a:t>
            </a:r>
          </a:p>
        </p:txBody>
      </p:sp>
    </p:spTree>
    <p:extLst>
      <p:ext uri="{BB962C8B-B14F-4D97-AF65-F5344CB8AC3E}">
        <p14:creationId xmlns:p14="http://schemas.microsoft.com/office/powerpoint/2010/main" val="748536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182E7-F716-4B84-95EB-CF13A82E5567}"/>
              </a:ext>
            </a:extLst>
          </p:cNvPr>
          <p:cNvSpPr>
            <a:spLocks noGrp="1"/>
          </p:cNvSpPr>
          <p:nvPr>
            <p:ph type="title"/>
          </p:nvPr>
        </p:nvSpPr>
        <p:spPr/>
        <p:txBody>
          <a:bodyPr/>
          <a:lstStyle/>
          <a:p>
            <a:pPr algn="ctr"/>
            <a:r>
              <a:rPr lang="en-US" sz="3200" b="1" cap="none" dirty="0"/>
              <a:t>Findings</a:t>
            </a:r>
            <a:r>
              <a:rPr lang="en-US" b="1" dirty="0"/>
              <a:t> </a:t>
            </a:r>
          </a:p>
        </p:txBody>
      </p:sp>
      <p:sp>
        <p:nvSpPr>
          <p:cNvPr id="3" name="Content Placeholder 2">
            <a:extLst>
              <a:ext uri="{FF2B5EF4-FFF2-40B4-BE49-F238E27FC236}">
                <a16:creationId xmlns:a16="http://schemas.microsoft.com/office/drawing/2014/main" id="{689AF568-5076-4BCD-8723-85B3D9FD318A}"/>
              </a:ext>
            </a:extLst>
          </p:cNvPr>
          <p:cNvSpPr>
            <a:spLocks noGrp="1"/>
          </p:cNvSpPr>
          <p:nvPr>
            <p:ph idx="1"/>
          </p:nvPr>
        </p:nvSpPr>
        <p:spPr>
          <a:xfrm>
            <a:off x="1141412" y="1717964"/>
            <a:ext cx="9905999" cy="4876799"/>
          </a:xfrm>
        </p:spPr>
        <p:txBody>
          <a:bodyPr>
            <a:normAutofit/>
          </a:bodyPr>
          <a:lstStyle/>
          <a:p>
            <a:pPr algn="just"/>
            <a:r>
              <a:rPr lang="en-US" dirty="0">
                <a:latin typeface="Poor Richard" panose="02080502050505020702" pitchFamily="18" charset="0"/>
              </a:rPr>
              <a:t>To assess whether the students improved in their oral communication skills, the researchers administered pre-tests and post-tests before and after the intervention. </a:t>
            </a:r>
          </a:p>
          <a:p>
            <a:pPr algn="just"/>
            <a:r>
              <a:rPr lang="en-US" dirty="0">
                <a:latin typeface="Poor Richard" panose="02080502050505020702" pitchFamily="18" charset="0"/>
              </a:rPr>
              <a:t>The outcomes of this study indicated the positive effects of the project on the children’s oral skills development in English as a foreign language. </a:t>
            </a:r>
          </a:p>
          <a:p>
            <a:pPr algn="just"/>
            <a:r>
              <a:rPr lang="en-US" dirty="0">
                <a:latin typeface="Poor Richard" panose="02080502050505020702" pitchFamily="18" charset="0"/>
              </a:rPr>
              <a:t>Observably, the researcher realized that the language games helped most of the students to improve their oral skills as evidenced in the post-test results. </a:t>
            </a:r>
          </a:p>
          <a:p>
            <a:pPr algn="just"/>
            <a:r>
              <a:rPr lang="en-US" dirty="0">
                <a:latin typeface="Poor Richard" panose="02080502050505020702" pitchFamily="18" charset="0"/>
              </a:rPr>
              <a:t>The researchers realized that the students in the experimental class performed much better than those in the control class. </a:t>
            </a:r>
          </a:p>
          <a:p>
            <a:pPr algn="just"/>
            <a:r>
              <a:rPr lang="en-US" dirty="0">
                <a:latin typeface="Poor Richard" panose="02080502050505020702" pitchFamily="18" charset="0"/>
              </a:rPr>
              <a:t>Additionally, the researchers were also able to realize that the students in the experimental group were more enthusiastic to learn the English language due to their motivation and active participation in the games in contrast to the other group. </a:t>
            </a:r>
          </a:p>
        </p:txBody>
      </p:sp>
    </p:spTree>
    <p:extLst>
      <p:ext uri="{BB962C8B-B14F-4D97-AF65-F5344CB8AC3E}">
        <p14:creationId xmlns:p14="http://schemas.microsoft.com/office/powerpoint/2010/main" val="34652358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0A425-245D-45CE-AA94-301AD4E9F8B4}"/>
              </a:ext>
            </a:extLst>
          </p:cNvPr>
          <p:cNvSpPr>
            <a:spLocks noGrp="1"/>
          </p:cNvSpPr>
          <p:nvPr>
            <p:ph type="title"/>
          </p:nvPr>
        </p:nvSpPr>
        <p:spPr/>
        <p:txBody>
          <a:bodyPr>
            <a:normAutofit/>
          </a:bodyPr>
          <a:lstStyle/>
          <a:p>
            <a:pPr algn="ctr"/>
            <a:r>
              <a:rPr lang="en-US" sz="3200" b="1" cap="none" dirty="0"/>
              <a:t>Summary</a:t>
            </a:r>
            <a:endParaRPr lang="en-US" sz="3200" b="1" dirty="0"/>
          </a:p>
        </p:txBody>
      </p:sp>
      <p:sp>
        <p:nvSpPr>
          <p:cNvPr id="3" name="Content Placeholder 2">
            <a:extLst>
              <a:ext uri="{FF2B5EF4-FFF2-40B4-BE49-F238E27FC236}">
                <a16:creationId xmlns:a16="http://schemas.microsoft.com/office/drawing/2014/main" id="{A20B3723-B1DE-47C2-962F-FF473F452880}"/>
              </a:ext>
            </a:extLst>
          </p:cNvPr>
          <p:cNvSpPr>
            <a:spLocks noGrp="1"/>
          </p:cNvSpPr>
          <p:nvPr>
            <p:ph idx="1"/>
          </p:nvPr>
        </p:nvSpPr>
        <p:spPr>
          <a:xfrm>
            <a:off x="1141412" y="1704110"/>
            <a:ext cx="9905999" cy="4807526"/>
          </a:xfrm>
        </p:spPr>
        <p:txBody>
          <a:bodyPr>
            <a:normAutofit/>
          </a:bodyPr>
          <a:lstStyle/>
          <a:p>
            <a:pPr algn="just"/>
            <a:r>
              <a:rPr lang="en-US" dirty="0">
                <a:latin typeface="Poor Richard" panose="02080502050505020702" pitchFamily="18" charset="0"/>
              </a:rPr>
              <a:t>This paper focused on highlighting the impacts of a game-based approach as an attractive option to teaching English to young learners. </a:t>
            </a:r>
          </a:p>
          <a:p>
            <a:pPr algn="just"/>
            <a:r>
              <a:rPr lang="en-US" dirty="0">
                <a:latin typeface="Poor Richard" panose="02080502050505020702" pitchFamily="18" charset="0"/>
              </a:rPr>
              <a:t>The study in its entirety reveals that language learning performed in a playful environment is much fun to the young learners since they are observably motivated to learn more besides creating and enhancing positive attitudes to facilitate the learning of foreign languages. </a:t>
            </a:r>
          </a:p>
          <a:p>
            <a:pPr algn="just"/>
            <a:r>
              <a:rPr lang="en-US" dirty="0">
                <a:latin typeface="Poor Richard" panose="02080502050505020702" pitchFamily="18" charset="0"/>
              </a:rPr>
              <a:t>Exploring various experiences during the play enabled the students to develop communicative competence consequently revealing the positive impacts associated with this intervention strategy to facilitate the learning of English as a foreign language. </a:t>
            </a:r>
          </a:p>
        </p:txBody>
      </p:sp>
    </p:spTree>
    <p:extLst>
      <p:ext uri="{BB962C8B-B14F-4D97-AF65-F5344CB8AC3E}">
        <p14:creationId xmlns:p14="http://schemas.microsoft.com/office/powerpoint/2010/main" val="2338008847"/>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E5224E"/>
      </a:accent1>
      <a:accent2>
        <a:srgbClr val="9D074E"/>
      </a:accent2>
      <a:accent3>
        <a:srgbClr val="7F2294"/>
      </a:accent3>
      <a:accent4>
        <a:srgbClr val="8D65EA"/>
      </a:accent4>
      <a:accent5>
        <a:srgbClr val="588FE2"/>
      </a:accent5>
      <a:accent6>
        <a:srgbClr val="127CA4"/>
      </a:accent6>
      <a:hlink>
        <a:srgbClr val="FB4AB6"/>
      </a:hlink>
      <a:folHlink>
        <a:srgbClr val="F98FE9"/>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6DB8EB18-3657-4051-A897-2ED38832359E}"/>
    </a:ext>
  </a:extLst>
</a:theme>
</file>

<file path=docProps/app.xml><?xml version="1.0" encoding="utf-8"?>
<Properties xmlns="http://schemas.openxmlformats.org/officeDocument/2006/extended-properties" xmlns:vt="http://schemas.openxmlformats.org/officeDocument/2006/docPropsVTypes">
  <Template>Vapor Trail</Template>
  <TotalTime>49</TotalTime>
  <Words>1113</Words>
  <Application>Microsoft Office PowerPoint</Application>
  <PresentationFormat>Widescreen</PresentationFormat>
  <Paragraphs>50</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Century Gothic</vt:lpstr>
      <vt:lpstr>Poor Richard</vt:lpstr>
      <vt:lpstr>Vapor Trail</vt:lpstr>
      <vt:lpstr>Early foreign language learning: Implementation of a project in a game –based context     Author Institutional Affiliation Instructor  Course code  Date of submission  </vt:lpstr>
      <vt:lpstr>Introduction </vt:lpstr>
      <vt:lpstr>Cont..</vt:lpstr>
      <vt:lpstr>Purpose </vt:lpstr>
      <vt:lpstr>Hypotheses </vt:lpstr>
      <vt:lpstr>Methodology </vt:lpstr>
      <vt:lpstr>Cont..</vt:lpstr>
      <vt:lpstr>Findings </vt:lpstr>
      <vt:lpstr>Summary</vt:lpstr>
      <vt:lpstr>Reflection </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Early foreign language learning: Implementation of a project in a game –based context     Author Institutional Affiliation Instructor  Course Code  Date Of Submission  </dc:title>
  <dc:creator>steveyoung640@gmail.com</dc:creator>
  <cp:lastModifiedBy>steveyoung640@gmail.com</cp:lastModifiedBy>
  <cp:revision>54</cp:revision>
  <dcterms:created xsi:type="dcterms:W3CDTF">2021-04-10T19:39:33Z</dcterms:created>
  <dcterms:modified xsi:type="dcterms:W3CDTF">2021-04-10T20:28:37Z</dcterms:modified>
</cp:coreProperties>
</file>